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9" r:id="rId3"/>
    <p:sldId id="263" r:id="rId4"/>
    <p:sldId id="264" r:id="rId5"/>
    <p:sldId id="258" r:id="rId6"/>
    <p:sldId id="265" r:id="rId7"/>
    <p:sldId id="257" r:id="rId8"/>
    <p:sldId id="260" r:id="rId9"/>
    <p:sldId id="261" r:id="rId10"/>
    <p:sldId id="262" r:id="rId11"/>
    <p:sldId id="266" r:id="rId12"/>
    <p:sldId id="267" r:id="rId13"/>
    <p:sldId id="271" r:id="rId14"/>
    <p:sldId id="270" r:id="rId15"/>
    <p:sldId id="268" r:id="rId16"/>
    <p:sldId id="269" r:id="rId17"/>
    <p:sldId id="274" r:id="rId18"/>
    <p:sldId id="272" r:id="rId19"/>
    <p:sldId id="273" r:id="rId20"/>
    <p:sldId id="275" r:id="rId21"/>
    <p:sldId id="276" r:id="rId22"/>
    <p:sldId id="281" r:id="rId23"/>
    <p:sldId id="278" r:id="rId24"/>
    <p:sldId id="279" r:id="rId25"/>
    <p:sldId id="280" r:id="rId26"/>
    <p:sldId id="277"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71534" autoAdjust="0"/>
  </p:normalViewPr>
  <p:slideViewPr>
    <p:cSldViewPr>
      <p:cViewPr varScale="1">
        <p:scale>
          <a:sx n="82" d="100"/>
          <a:sy n="82" d="100"/>
        </p:scale>
        <p:origin x="2454" y="84"/>
      </p:cViewPr>
      <p:guideLst>
        <p:guide orient="horz" pos="2160"/>
        <p:guide pos="2880"/>
      </p:guideLst>
    </p:cSldViewPr>
  </p:slideViewPr>
  <p:outlineViewPr>
    <p:cViewPr>
      <p:scale>
        <a:sx n="33" d="100"/>
        <a:sy n="33" d="100"/>
      </p:scale>
      <p:origin x="0" y="10419"/>
    </p:cViewPr>
  </p:outlineViewPr>
  <p:notesTextViewPr>
    <p:cViewPr>
      <p:scale>
        <a:sx n="1" d="1"/>
        <a:sy n="1" d="1"/>
      </p:scale>
      <p:origin x="0" y="0"/>
    </p:cViewPr>
  </p:notesTextViewPr>
  <p:notesViewPr>
    <p:cSldViewPr>
      <p:cViewPr varScale="1">
        <p:scale>
          <a:sx n="60" d="100"/>
          <a:sy n="60" d="100"/>
        </p:scale>
        <p:origin x="-2266" y="-6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2ED0EA7-C331-49FB-B93D-F78BD4D8DF84}" type="datetimeFigureOut">
              <a:rPr lang="en-US" smtClean="0"/>
              <a:t>6/5/2022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C253F4E-229D-4C2B-AF91-17DD9518B3A6}" type="slidenum">
              <a:rPr lang="en-US" smtClean="0"/>
              <a:t>‹#›</a:t>
            </a:fld>
            <a:endParaRPr lang="en-US"/>
          </a:p>
        </p:txBody>
      </p:sp>
    </p:spTree>
    <p:extLst>
      <p:ext uri="{BB962C8B-B14F-4D97-AF65-F5344CB8AC3E}">
        <p14:creationId xmlns:p14="http://schemas.microsoft.com/office/powerpoint/2010/main" val="392598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We’d like to start</a:t>
            </a:r>
            <a:r>
              <a:rPr lang="en-US" baseline="0" dirty="0"/>
              <a:t> a discussion about how to calculate an ample reserve at the Maine Area.</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a:t>
            </a:fld>
            <a:endParaRPr lang="en-US"/>
          </a:p>
        </p:txBody>
      </p:sp>
    </p:spTree>
    <p:extLst>
      <p:ext uri="{BB962C8B-B14F-4D97-AF65-F5344CB8AC3E}">
        <p14:creationId xmlns:p14="http://schemas.microsoft.com/office/powerpoint/2010/main" val="98044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612">
              <a:defRPr/>
            </a:pPr>
            <a:r>
              <a:rPr lang="en-US" dirty="0"/>
              <a:t>Keeping in mind the first purpose of an Ample Reserve “To assure the continuation of essential services in the event of substantial decline in income”, the thought force attempted to define</a:t>
            </a:r>
            <a:r>
              <a:rPr lang="en-US" baseline="0" dirty="0"/>
              <a:t> ‘essential’. </a:t>
            </a:r>
          </a:p>
          <a:p>
            <a:pPr marL="0" lvl="1" defTabSz="966612">
              <a:defRPr/>
            </a:pPr>
            <a:endParaRPr lang="en-US" baseline="0" dirty="0"/>
          </a:p>
          <a:p>
            <a:pPr marL="0" lvl="1" defTabSz="966612">
              <a:defRPr/>
            </a:pPr>
            <a:r>
              <a:rPr lang="en-US" baseline="0" dirty="0"/>
              <a:t>To do that we kept in mind Al-</a:t>
            </a:r>
            <a:r>
              <a:rPr lang="en-US" baseline="0" dirty="0" err="1"/>
              <a:t>Anon’s</a:t>
            </a:r>
            <a:r>
              <a:rPr lang="en-US" baseline="0" dirty="0"/>
              <a:t> primary purpose: To help families and friends of alcoholics.</a:t>
            </a:r>
          </a:p>
          <a:p>
            <a:pPr marL="0" lvl="1" defTabSz="966612">
              <a:defRPr/>
            </a:pPr>
            <a:endParaRPr lang="en-US" baseline="0" dirty="0"/>
          </a:p>
          <a:p>
            <a:pPr marL="0" lvl="1" defTabSz="966612">
              <a:defRPr/>
            </a:pPr>
            <a:r>
              <a:rPr lang="en-US" baseline="0" dirty="0"/>
              <a:t>We’d like to share with you the list of essential services as determined by the Thought Force and how we arrived at those items and their costs.</a:t>
            </a:r>
          </a:p>
          <a:p>
            <a:pPr marL="0" lvl="1" defTabSz="966612">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10</a:t>
            </a:fld>
            <a:endParaRPr lang="en-US"/>
          </a:p>
        </p:txBody>
      </p:sp>
    </p:spTree>
    <p:extLst>
      <p:ext uri="{BB962C8B-B14F-4D97-AF65-F5344CB8AC3E}">
        <p14:creationId xmlns:p14="http://schemas.microsoft.com/office/powerpoint/2010/main" val="3396328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Keeping in mind that the Maine Area has no payroll, no rents,</a:t>
            </a:r>
            <a:r>
              <a:rPr lang="en-US" baseline="0" dirty="0"/>
              <a:t> no leases, no real financial commitments,  Maine’s essential services are what we, the members decide is essential.</a:t>
            </a:r>
          </a:p>
          <a:p>
            <a:endParaRPr lang="en-US" baseline="0" dirty="0"/>
          </a:p>
          <a:p>
            <a:r>
              <a:rPr lang="en-US" baseline="0" dirty="0"/>
              <a:t>The Thought Force determined that the following areas are essential to promoting Al-</a:t>
            </a:r>
            <a:r>
              <a:rPr lang="en-US" baseline="0" dirty="0" err="1"/>
              <a:t>Anon’s</a:t>
            </a:r>
            <a:r>
              <a:rPr lang="en-US" baseline="0" dirty="0"/>
              <a:t> primary purpose: Public Outreach, Member Outreach and preserving the Links of Service. With this focus in mind, we looked at the Maine Area Budget and five years of actual numbers, which you have before you, and picked out the essential services that further this primary purpose. As you look at each budget line, you will notice that a large part of the expenses cover travel and accommodations at assemblies, which we will talk about later.</a:t>
            </a:r>
          </a:p>
          <a:p>
            <a:endParaRPr lang="en-US" baseline="0" dirty="0"/>
          </a:p>
        </p:txBody>
      </p:sp>
      <p:sp>
        <p:nvSpPr>
          <p:cNvPr id="4" name="Slide Number Placeholder 3"/>
          <p:cNvSpPr>
            <a:spLocks noGrp="1"/>
          </p:cNvSpPr>
          <p:nvPr>
            <p:ph type="sldNum" sz="quarter" idx="10"/>
          </p:nvPr>
        </p:nvSpPr>
        <p:spPr/>
        <p:txBody>
          <a:bodyPr/>
          <a:lstStyle/>
          <a:p>
            <a:fld id="{4C253F4E-229D-4C2B-AF91-17DD9518B3A6}" type="slidenum">
              <a:rPr lang="en-US" smtClean="0"/>
              <a:t>11</a:t>
            </a:fld>
            <a:endParaRPr lang="en-US"/>
          </a:p>
        </p:txBody>
      </p:sp>
    </p:spTree>
    <p:extLst>
      <p:ext uri="{BB962C8B-B14F-4D97-AF65-F5344CB8AC3E}">
        <p14:creationId xmlns:p14="http://schemas.microsoft.com/office/powerpoint/2010/main" val="1359634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aseline="0" dirty="0"/>
              <a:t>If we look at Al-Anon Information Service (AIS), which is about halfway down the list of expenses, the cost of the phone is about $1,100/year. The current setup is a Verizon cell phone contract plus the cost of porting the 800# to the local line. Some time in the future the 800 number might not be necessary.</a:t>
            </a:r>
          </a:p>
          <a:p>
            <a:pPr defTabSz="966612">
              <a:defRPr/>
            </a:pPr>
            <a:endParaRPr lang="en-US" baseline="0" dirty="0"/>
          </a:p>
          <a:p>
            <a:pPr defTabSz="966612">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12</a:t>
            </a:fld>
            <a:endParaRPr lang="en-US"/>
          </a:p>
        </p:txBody>
      </p:sp>
    </p:spTree>
    <p:extLst>
      <p:ext uri="{BB962C8B-B14F-4D97-AF65-F5344CB8AC3E}">
        <p14:creationId xmlns:p14="http://schemas.microsoft.com/office/powerpoint/2010/main" val="3991661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line we considered is under Group Records/Website</a:t>
            </a:r>
            <a:r>
              <a:rPr lang="en-US" baseline="0" dirty="0"/>
              <a:t> Hosting. </a:t>
            </a:r>
            <a:r>
              <a:rPr lang="en-US" dirty="0"/>
              <a:t>The maineafg.org website</a:t>
            </a:r>
            <a:r>
              <a:rPr lang="en-US" baseline="0" dirty="0"/>
              <a:t> is an essential tool for public outreach at minimal cost. The Thought Force felt it was important to include this service in spite of a major decline in contributions.</a:t>
            </a:r>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13</a:t>
            </a:fld>
            <a:endParaRPr lang="en-US"/>
          </a:p>
        </p:txBody>
      </p:sp>
    </p:spTree>
    <p:extLst>
      <p:ext uri="{BB962C8B-B14F-4D97-AF65-F5344CB8AC3E}">
        <p14:creationId xmlns:p14="http://schemas.microsoft.com/office/powerpoint/2010/main" val="1035470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a:t>
            </a:r>
            <a:r>
              <a:rPr lang="en-US" baseline="0" dirty="0"/>
              <a:t> line in the budget is Membership Outreach. </a:t>
            </a:r>
            <a:r>
              <a:rPr lang="en-US" dirty="0"/>
              <a:t>In the interest of helping friends and families of alcoholics,</a:t>
            </a:r>
            <a:r>
              <a:rPr lang="en-US" baseline="0" dirty="0"/>
              <a:t> the links of service are important to maintain. The Thought Force felt that continual outreach to those quiet districts would be essential, as there might not be another way to reach them. Those willing to travel the sometimes long distances ought to be reimbursed those costs.</a:t>
            </a:r>
          </a:p>
          <a:p>
            <a:endParaRPr lang="en-US" baseline="0" dirty="0"/>
          </a:p>
        </p:txBody>
      </p:sp>
      <p:sp>
        <p:nvSpPr>
          <p:cNvPr id="4" name="Slide Number Placeholder 3"/>
          <p:cNvSpPr>
            <a:spLocks noGrp="1"/>
          </p:cNvSpPr>
          <p:nvPr>
            <p:ph type="sldNum" sz="quarter" idx="10"/>
          </p:nvPr>
        </p:nvSpPr>
        <p:spPr/>
        <p:txBody>
          <a:bodyPr/>
          <a:lstStyle/>
          <a:p>
            <a:fld id="{4C253F4E-229D-4C2B-AF91-17DD9518B3A6}" type="slidenum">
              <a:rPr lang="en-US" smtClean="0"/>
              <a:t>14</a:t>
            </a:fld>
            <a:endParaRPr lang="en-US"/>
          </a:p>
        </p:txBody>
      </p:sp>
    </p:spTree>
    <p:extLst>
      <p:ext uri="{BB962C8B-B14F-4D97-AF65-F5344CB8AC3E}">
        <p14:creationId xmlns:p14="http://schemas.microsoft.com/office/powerpoint/2010/main" val="899713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aseline="0" dirty="0"/>
              <a:t>Our Fair Share is toward the bottom of the budget. This is the cost of sending our Delegate to the World Service Conference.  This is an important piece of Concept One about the groups having the final authority. Our Delegate represents Maine’s voice in world wide Al-Anon. The cost is $1,400 - $1,650/year depending on whether the Conference is held in Virginia Beach or in the New York Area.</a:t>
            </a:r>
          </a:p>
          <a:p>
            <a:pPr defTabSz="966612">
              <a:defRPr/>
            </a:pP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15</a:t>
            </a:fld>
            <a:endParaRPr lang="en-US"/>
          </a:p>
        </p:txBody>
      </p:sp>
    </p:spTree>
    <p:extLst>
      <p:ext uri="{BB962C8B-B14F-4D97-AF65-F5344CB8AC3E}">
        <p14:creationId xmlns:p14="http://schemas.microsoft.com/office/powerpoint/2010/main" val="972693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Public Outreach Projects include ongoing projects like posters or mailings to professionals or similar projects that come out of the Public Outreach Action Committee. At times it has been about $100. It was recently raised to $200. You will find this line under ‘Action Groups’ near the bottom of the budget.</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C253F4E-229D-4C2B-AF91-17DD9518B3A6}" type="slidenum">
              <a:rPr lang="en-US" smtClean="0"/>
              <a:t>16</a:t>
            </a:fld>
            <a:endParaRPr lang="en-US"/>
          </a:p>
        </p:txBody>
      </p:sp>
    </p:spTree>
    <p:extLst>
      <p:ext uri="{BB962C8B-B14F-4D97-AF65-F5344CB8AC3E}">
        <p14:creationId xmlns:p14="http://schemas.microsoft.com/office/powerpoint/2010/main" val="2183463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Thought Force felt that participating in Roundup is an essential part of Public Outreach, but its participation would be limited to the chair’s attendance at planning meetings plus attendance at the Roundup itself to coordinate workshops and distribute minimal literature to keep the costs down. We find this line item after ‘Action Groups’ for the Roundup Coordinator to actually attend the event. We would scale this back to about $350 to cover travel and attendance at the event.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17</a:t>
            </a:fld>
            <a:endParaRPr lang="en-US"/>
          </a:p>
        </p:txBody>
      </p:sp>
    </p:spTree>
    <p:extLst>
      <p:ext uri="{BB962C8B-B14F-4D97-AF65-F5344CB8AC3E}">
        <p14:creationId xmlns:p14="http://schemas.microsoft.com/office/powerpoint/2010/main" val="598446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discussion</a:t>
            </a:r>
            <a:r>
              <a:rPr lang="en-US" baseline="0" dirty="0"/>
              <a:t> then centered around the need for assemblies. Upholding and strengthening the links of service was deemed essential even in tough economic times. The Service Manual guidance is to meet at least once every three years for elections. The Maine Area holds three assemblies per year: the Spring Assembly in March, the Delegate’s Report in May and the Fall Assembly in October, which is a large part of the Maine Area budget. Not all Areas have two-day assemblies and some only have one assembly per year.</a:t>
            </a:r>
            <a:endParaRPr lang="en-US" dirty="0"/>
          </a:p>
          <a:p>
            <a:endParaRPr lang="en-US" dirty="0"/>
          </a:p>
          <a:p>
            <a:r>
              <a:rPr lang="en-US" dirty="0"/>
              <a:t>The Thought Force concluded that in dire times, the group representatives</a:t>
            </a:r>
            <a:r>
              <a:rPr lang="en-US" baseline="0" dirty="0"/>
              <a:t> need to meet at least once a year along with Officers, Coordinators and District Representatives for a one-day assembly. The Delegate’s Report could be via Video Conference call, recorded and shared amongst the districts. This would not be optimal, but we are talking about cutting back on the costs to get members to assemblies and other normal costs of doing business in the Area. The Spring Assembly is already a one-day assembly. The Fall Assembly might be cut back to one day temporarily until finances improve.</a:t>
            </a:r>
          </a:p>
          <a:p>
            <a:endParaRPr lang="en-US" baseline="0" dirty="0"/>
          </a:p>
        </p:txBody>
      </p:sp>
      <p:sp>
        <p:nvSpPr>
          <p:cNvPr id="4" name="Slide Number Placeholder 3"/>
          <p:cNvSpPr>
            <a:spLocks noGrp="1"/>
          </p:cNvSpPr>
          <p:nvPr>
            <p:ph type="sldNum" sz="quarter" idx="10"/>
          </p:nvPr>
        </p:nvSpPr>
        <p:spPr/>
        <p:txBody>
          <a:bodyPr/>
          <a:lstStyle/>
          <a:p>
            <a:fld id="{4C253F4E-229D-4C2B-AF91-17DD9518B3A6}" type="slidenum">
              <a:rPr lang="en-US" smtClean="0"/>
              <a:t>18</a:t>
            </a:fld>
            <a:endParaRPr lang="en-US"/>
          </a:p>
        </p:txBody>
      </p:sp>
    </p:spTree>
    <p:extLst>
      <p:ext uri="{BB962C8B-B14F-4D97-AF65-F5344CB8AC3E}">
        <p14:creationId xmlns:p14="http://schemas.microsoft.com/office/powerpoint/2010/main" val="2521925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it was felt that the Area World Service meetings which</a:t>
            </a:r>
            <a:r>
              <a:rPr lang="en-US" baseline="0" dirty="0"/>
              <a:t> are held four times a year, were an essential service, to preserve the links of service and to further Al-</a:t>
            </a:r>
            <a:r>
              <a:rPr lang="en-US" baseline="0" dirty="0" err="1"/>
              <a:t>Anon’s</a:t>
            </a:r>
            <a:r>
              <a:rPr lang="en-US" baseline="0" dirty="0"/>
              <a:t> purpose of helping families and friends of alcoholics.</a:t>
            </a:r>
          </a:p>
          <a:p>
            <a:endParaRPr lang="en-US" baseline="0" dirty="0"/>
          </a:p>
          <a:p>
            <a:r>
              <a:rPr lang="en-US" baseline="0" dirty="0"/>
              <a:t>The costs of these meetings are room rental (which is sometimes paid in literature) as well as members’ travel to and from the meetings in the Waterville Area. It is suggested that in tough times, an ‘electronic’ meeting using a video conferencing app might be a solution and the cost of a subscription might be warranted.</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19</a:t>
            </a:fld>
            <a:endParaRPr lang="en-US"/>
          </a:p>
        </p:txBody>
      </p:sp>
    </p:spTree>
    <p:extLst>
      <p:ext uri="{BB962C8B-B14F-4D97-AF65-F5344CB8AC3E}">
        <p14:creationId xmlns:p14="http://schemas.microsoft.com/office/powerpoint/2010/main" val="1528356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thought force was formed at the Fall Assembly in October</a:t>
            </a:r>
            <a:r>
              <a:rPr lang="en-US" baseline="0" dirty="0"/>
              <a:t> 2019 after many discussions indicated a desire to at least understand the possible need for an ample reserve or possibly to establish the actual amount of such an ample reserve. Our charge was to develop a process to determine how an ample reserve, as referenced in Warranty One, is calculated.</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a:t>
            </a:fld>
            <a:endParaRPr lang="en-US"/>
          </a:p>
        </p:txBody>
      </p:sp>
    </p:spTree>
    <p:extLst>
      <p:ext uri="{BB962C8B-B14F-4D97-AF65-F5344CB8AC3E}">
        <p14:creationId xmlns:p14="http://schemas.microsoft.com/office/powerpoint/2010/main" val="556848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a:t>
            </a:r>
            <a:r>
              <a:rPr lang="en-US" baseline="0" dirty="0"/>
              <a:t> Projects that can’t be paid out of the normal income stream are another reason we might set aside some additional funds. Alternatively, the Area could fundraise for the special project and not have those funds sitting around possibly causing stagnation, fear, hoarding, and discontent.</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20</a:t>
            </a:fld>
            <a:endParaRPr lang="en-US"/>
          </a:p>
        </p:txBody>
      </p:sp>
    </p:spTree>
    <p:extLst>
      <p:ext uri="{BB962C8B-B14F-4D97-AF65-F5344CB8AC3E}">
        <p14:creationId xmlns:p14="http://schemas.microsoft.com/office/powerpoint/2010/main" val="1921773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take a breath, apply</a:t>
            </a:r>
            <a:r>
              <a:rPr lang="en-US" baseline="0" dirty="0"/>
              <a:t> </a:t>
            </a:r>
            <a:r>
              <a:rPr lang="en-US" dirty="0"/>
              <a:t>our spiritual principles,</a:t>
            </a:r>
            <a:r>
              <a:rPr lang="en-US" baseline="0" dirty="0"/>
              <a:t> trust our collective Higher Power, believe in abundance, hope, trust. Presume goodwill. Remember, we are talking about the remote possibility of a significant financial setback.</a:t>
            </a:r>
          </a:p>
          <a:p>
            <a:endParaRPr lang="en-US" baseline="0" dirty="0"/>
          </a:p>
          <a:p>
            <a:r>
              <a:rPr lang="en-US" baseline="0" dirty="0"/>
              <a:t>Put our fears to bed and see what just might be a starting point to arrive at the Maine Area Ample Reserve amount. And thank you in advance for your open mindedness, participation, honesty and willingness to consider some options.</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C253F4E-229D-4C2B-AF91-17DD9518B3A6}" type="slidenum">
              <a:rPr lang="en-US" smtClean="0"/>
              <a:t>21</a:t>
            </a:fld>
            <a:endParaRPr lang="en-US"/>
          </a:p>
        </p:txBody>
      </p:sp>
    </p:spTree>
    <p:extLst>
      <p:ext uri="{BB962C8B-B14F-4D97-AF65-F5344CB8AC3E}">
        <p14:creationId xmlns:p14="http://schemas.microsoft.com/office/powerpoint/2010/main" val="1267251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[Read Slide]</a:t>
            </a:r>
          </a:p>
          <a:p>
            <a:endParaRPr lang="en-US" dirty="0"/>
          </a:p>
          <a:p>
            <a:r>
              <a:rPr lang="en-US" dirty="0"/>
              <a:t>This table shows the estimated minimum costs</a:t>
            </a:r>
            <a:r>
              <a:rPr lang="en-US" baseline="0" dirty="0"/>
              <a:t> for these essential services. As a group, we may disagree about what these numbers should be but as an assembly we can discuss what ‘essential’ means and how we can best prepare for extraordinary circumstances and have confidence that we can keep Al-Anon healthy in Maine, while applying our spiritual principles to financial situations.</a:t>
            </a:r>
          </a:p>
          <a:p>
            <a:endParaRPr lang="en-US" baseline="0" dirty="0"/>
          </a:p>
          <a:p>
            <a:r>
              <a:rPr lang="en-US" baseline="0" dirty="0"/>
              <a:t>The total cost of essential services detailed here is $4,200.</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22</a:t>
            </a:fld>
            <a:endParaRPr lang="en-US"/>
          </a:p>
        </p:txBody>
      </p:sp>
    </p:spTree>
    <p:extLst>
      <p:ext uri="{BB962C8B-B14F-4D97-AF65-F5344CB8AC3E}">
        <p14:creationId xmlns:p14="http://schemas.microsoft.com/office/powerpoint/2010/main" val="24270032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we’ve established</a:t>
            </a:r>
            <a:r>
              <a:rPr lang="en-US" baseline="0" dirty="0"/>
              <a:t> a bare bones level of essential services, which can be adjusted by consensus. Consider this a starting point for the discussion.</a:t>
            </a:r>
          </a:p>
          <a:p>
            <a:endParaRPr lang="en-US" baseline="0" dirty="0"/>
          </a:p>
          <a:p>
            <a:r>
              <a:rPr lang="en-US" baseline="0" dirty="0"/>
              <a:t>More importantly, when we remember the purpose of the ample reserve, it is to get us through the downturns. We need to consider:</a:t>
            </a:r>
          </a:p>
          <a:p>
            <a:endParaRPr lang="en-US" baseline="0" dirty="0"/>
          </a:p>
          <a:p>
            <a:pPr marL="228600" indent="-228600">
              <a:buAutoNum type="arabicPeriod"/>
            </a:pPr>
            <a:r>
              <a:rPr lang="en-US" baseline="0" dirty="0"/>
              <a:t>Would groups just stop contributing? Would it be gradual or sudden?</a:t>
            </a:r>
          </a:p>
          <a:p>
            <a:pPr marL="228600" indent="-228600">
              <a:buAutoNum type="arabicPeriod"/>
            </a:pPr>
            <a:r>
              <a:rPr lang="en-US" baseline="0" dirty="0"/>
              <a:t>What if groups just stopped contributing?</a:t>
            </a:r>
          </a:p>
          <a:p>
            <a:pPr marL="228600" indent="-228600">
              <a:buAutoNum type="arabicPeriod"/>
            </a:pPr>
            <a:r>
              <a:rPr lang="en-US" baseline="0" dirty="0"/>
              <a:t>How would we know we are in lean times? What would we do first?</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23</a:t>
            </a:fld>
            <a:endParaRPr lang="en-US"/>
          </a:p>
        </p:txBody>
      </p:sp>
    </p:spTree>
    <p:extLst>
      <p:ext uri="{BB962C8B-B14F-4D97-AF65-F5344CB8AC3E}">
        <p14:creationId xmlns:p14="http://schemas.microsoft.com/office/powerpoint/2010/main" val="3731976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established the spiritual</a:t>
            </a:r>
            <a:r>
              <a:rPr lang="en-US" baseline="0" dirty="0"/>
              <a:t> principles behind finding an acceptable ample reserve that is neither foolhardy nor evidence of hoarding and fear. We might ask ourselves if this ‘extra’ money is doing anything to further our primary purpose or is it just there to make us feel comfortable?</a:t>
            </a:r>
          </a:p>
          <a:p>
            <a:endParaRPr lang="en-US" baseline="0" dirty="0"/>
          </a:p>
          <a:p>
            <a:r>
              <a:rPr lang="en-US" baseline="0" dirty="0"/>
              <a:t>As an exercise we might ask ourselves what it might look like and feel like if our ending cash balance each year were $5,000 instead of the current $8,000-$13,000? What would change?</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24</a:t>
            </a:fld>
            <a:endParaRPr lang="en-US"/>
          </a:p>
        </p:txBody>
      </p:sp>
    </p:spTree>
    <p:extLst>
      <p:ext uri="{BB962C8B-B14F-4D97-AF65-F5344CB8AC3E}">
        <p14:creationId xmlns:p14="http://schemas.microsoft.com/office/powerpoint/2010/main" val="963136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keep in mind the following ideas:</a:t>
            </a:r>
          </a:p>
          <a:p>
            <a:pPr marL="228600" indent="-228600">
              <a:buAutoNum type="arabicPeriod"/>
            </a:pPr>
            <a:r>
              <a:rPr lang="en-US" dirty="0"/>
              <a:t>Money</a:t>
            </a:r>
            <a:r>
              <a:rPr lang="en-US" baseline="0" dirty="0"/>
              <a:t> is a tool to be used, not to be stored</a:t>
            </a:r>
          </a:p>
          <a:p>
            <a:pPr marL="228600" indent="-228600">
              <a:buAutoNum type="arabicPeriod"/>
            </a:pPr>
            <a:r>
              <a:rPr lang="en-US" baseline="0" dirty="0"/>
              <a:t>Our members are generous if they understand the purpose</a:t>
            </a:r>
          </a:p>
          <a:p>
            <a:pPr marL="228600" indent="-228600">
              <a:buAutoNum type="arabicPeriod"/>
            </a:pPr>
            <a:r>
              <a:rPr lang="en-US" baseline="0" dirty="0"/>
              <a:t>Our purpose of helping families and friends of alcoholics is sound and uppermost in our collective mind</a:t>
            </a:r>
          </a:p>
          <a:p>
            <a:pPr marL="228600" indent="-228600">
              <a:buAutoNum type="arabicPeriod"/>
            </a:pPr>
            <a:r>
              <a:rPr lang="en-US" baseline="0" dirty="0"/>
              <a:t>Our faith is strong – we believe in a loving Higher Power that is present in our deliberations</a:t>
            </a:r>
          </a:p>
          <a:p>
            <a:pPr marL="228600" indent="-228600">
              <a:buAutoNum type="arabicPeriod"/>
            </a:pPr>
            <a:r>
              <a:rPr lang="en-US" baseline="0" dirty="0"/>
              <a:t>The Twelfth Step reminds us to practice these principles in ALL our affairs, not just the easy ones</a:t>
            </a:r>
          </a:p>
          <a:p>
            <a:pPr marL="228600" indent="-228600">
              <a:buAutoNum type="arabicPeriod"/>
            </a:pPr>
            <a:endParaRPr lang="en-US" baseline="0" dirty="0"/>
          </a:p>
          <a:p>
            <a:pPr marL="0" indent="0">
              <a:buNone/>
            </a:pPr>
            <a:r>
              <a:rPr lang="en-US" baseline="0" dirty="0"/>
              <a:t>then we will arrive at a method and a number that makes sense for us all.</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25</a:t>
            </a:fld>
            <a:endParaRPr lang="en-US"/>
          </a:p>
        </p:txBody>
      </p:sp>
    </p:spTree>
    <p:extLst>
      <p:ext uri="{BB962C8B-B14F-4D97-AF65-F5344CB8AC3E}">
        <p14:creationId xmlns:p14="http://schemas.microsoft.com/office/powerpoint/2010/main" val="35105587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the time to make a decision.</a:t>
            </a:r>
            <a:r>
              <a:rPr lang="en-US" baseline="0" dirty="0"/>
              <a:t> That might be done at a future assembly. This is the time to gather more information, have all your questions answered and feel you have the right information to pass on and to contemplate.</a:t>
            </a:r>
          </a:p>
          <a:p>
            <a:endParaRPr lang="en-US" baseline="0" dirty="0"/>
          </a:p>
          <a:p>
            <a:r>
              <a:rPr lang="en-US" baseline="0" dirty="0"/>
              <a:t>Thank you from the Thought Force for listening to our presentation.</a:t>
            </a:r>
          </a:p>
          <a:p>
            <a:endParaRPr lang="en-US" baseline="0" dirty="0"/>
          </a:p>
          <a:p>
            <a:r>
              <a:rPr lang="en-US" baseline="0" dirty="0"/>
              <a:t>Are there any questions?</a:t>
            </a:r>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26</a:t>
            </a:fld>
            <a:endParaRPr lang="en-US"/>
          </a:p>
        </p:txBody>
      </p:sp>
    </p:spTree>
    <p:extLst>
      <p:ext uri="{BB962C8B-B14F-4D97-AF65-F5344CB8AC3E}">
        <p14:creationId xmlns:p14="http://schemas.microsoft.com/office/powerpoint/2010/main" val="154847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Warranty</a:t>
            </a:r>
            <a:r>
              <a:rPr lang="en-US" baseline="0" dirty="0"/>
              <a:t> One tells of the need: “that only sufficient operating funds, including an ample reserve, be its prudent financial principle.” This thought force was mindful of these words and the text of Warranty One found in the Service Manual.</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3</a:t>
            </a:fld>
            <a:endParaRPr lang="en-US"/>
          </a:p>
        </p:txBody>
      </p:sp>
    </p:spTree>
    <p:extLst>
      <p:ext uri="{BB962C8B-B14F-4D97-AF65-F5344CB8AC3E}">
        <p14:creationId xmlns:p14="http://schemas.microsoft.com/office/powerpoint/2010/main" val="2808494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text of Warranty One we get some history of the Al-Anon Family Groups Inc.</a:t>
            </a:r>
            <a:r>
              <a:rPr lang="en-US" baseline="0" dirty="0"/>
              <a:t> r</a:t>
            </a:r>
            <a:r>
              <a:rPr lang="en-US" dirty="0"/>
              <a:t>eserve fund as it was formally</a:t>
            </a:r>
            <a:r>
              <a:rPr lang="en-US" baseline="0" dirty="0"/>
              <a:t> </a:t>
            </a:r>
            <a:r>
              <a:rPr lang="en-US" dirty="0"/>
              <a:t>established by its Board</a:t>
            </a:r>
            <a:r>
              <a:rPr lang="en-US" baseline="0" dirty="0"/>
              <a:t> of Trustees in 1970. The stated purposes for such a reserve fund are: </a:t>
            </a:r>
          </a:p>
          <a:p>
            <a:pPr marL="241653" indent="-241653">
              <a:buAutoNum type="arabicPeriod"/>
            </a:pPr>
            <a:r>
              <a:rPr lang="en-US" baseline="0" dirty="0"/>
              <a:t>To assure the continuation of essential services in the event of substantial decline in income.</a:t>
            </a:r>
          </a:p>
          <a:p>
            <a:pPr marL="241653" indent="-241653">
              <a:buAutoNum type="arabicPeriod"/>
            </a:pPr>
            <a:r>
              <a:rPr lang="en-US" baseline="0" dirty="0"/>
              <a:t>To cover the cost of special projects which could not be financed from normal sources of income.</a:t>
            </a:r>
          </a:p>
          <a:p>
            <a:endParaRPr lang="en-US" baseline="0" dirty="0"/>
          </a:p>
          <a:p>
            <a:r>
              <a:rPr lang="en-US" baseline="0" dirty="0"/>
              <a:t>This task force used these stated purposes as the foundation for its work.</a:t>
            </a:r>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4</a:t>
            </a:fld>
            <a:endParaRPr lang="en-US"/>
          </a:p>
        </p:txBody>
      </p:sp>
    </p:spTree>
    <p:extLst>
      <p:ext uri="{BB962C8B-B14F-4D97-AF65-F5344CB8AC3E}">
        <p14:creationId xmlns:p14="http://schemas.microsoft.com/office/powerpoint/2010/main" val="2294078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group representatives of this Area, in prior assemblies</a:t>
            </a:r>
            <a:r>
              <a:rPr lang="en-US" baseline="0" dirty="0"/>
              <a:t> over the past two years have discussed the need and the purpose of a reserve, as well as the principles and feelings surrounding excess v. ample funds. We’d like to share some of those ideas with you, especially as many of you are new group Representatives and have not been part of earlier discussions.</a:t>
            </a:r>
          </a:p>
          <a:p>
            <a:endParaRPr lang="en-US" baseline="0" dirty="0"/>
          </a:p>
          <a:p>
            <a:r>
              <a:rPr lang="en-US" i="1" baseline="0" dirty="0"/>
              <a:t>[Ask a member to read the points on the slide]</a:t>
            </a:r>
            <a:endParaRPr lang="en-US" i="0" baseline="0" dirty="0"/>
          </a:p>
          <a:p>
            <a:endParaRPr lang="en-US" i="0" baseline="0" dirty="0"/>
          </a:p>
          <a:p>
            <a:r>
              <a:rPr lang="en-US" i="0" baseline="0" dirty="0"/>
              <a:t>Thank you. </a:t>
            </a:r>
            <a:endParaRPr lang="en-US" i="1" baseline="0" dirty="0"/>
          </a:p>
          <a:p>
            <a:endParaRPr lang="en-US" i="1" dirty="0"/>
          </a:p>
        </p:txBody>
      </p:sp>
      <p:sp>
        <p:nvSpPr>
          <p:cNvPr id="4" name="Slide Number Placeholder 3"/>
          <p:cNvSpPr>
            <a:spLocks noGrp="1"/>
          </p:cNvSpPr>
          <p:nvPr>
            <p:ph type="sldNum" sz="quarter" idx="10"/>
          </p:nvPr>
        </p:nvSpPr>
        <p:spPr/>
        <p:txBody>
          <a:bodyPr/>
          <a:lstStyle/>
          <a:p>
            <a:fld id="{4C253F4E-229D-4C2B-AF91-17DD9518B3A6}" type="slidenum">
              <a:rPr lang="en-US" smtClean="0"/>
              <a:t>5</a:t>
            </a:fld>
            <a:endParaRPr lang="en-US"/>
          </a:p>
        </p:txBody>
      </p:sp>
    </p:spTree>
    <p:extLst>
      <p:ext uri="{BB962C8B-B14F-4D97-AF65-F5344CB8AC3E}">
        <p14:creationId xmlns:p14="http://schemas.microsoft.com/office/powerpoint/2010/main" val="3477854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more comments</a:t>
            </a:r>
            <a:r>
              <a:rPr lang="en-US" baseline="0" dirty="0"/>
              <a:t> about the need for an ample reserve from those Area discussions:</a:t>
            </a:r>
          </a:p>
          <a:p>
            <a:endParaRPr lang="en-US" baseline="0" dirty="0"/>
          </a:p>
          <a:p>
            <a:r>
              <a:rPr lang="en-US" i="1" baseline="0" dirty="0"/>
              <a:t>[ask a member to read slide]</a:t>
            </a:r>
          </a:p>
          <a:p>
            <a:endParaRPr lang="en-US" i="1" baseline="0" dirty="0"/>
          </a:p>
          <a:p>
            <a:r>
              <a:rPr lang="en-US" i="0" dirty="0"/>
              <a:t>Thank you.</a:t>
            </a:r>
            <a:r>
              <a:rPr lang="en-US" i="0" baseline="0" dirty="0"/>
              <a:t> As we read in Concept Four: “Participation is the key to harmony”.</a:t>
            </a:r>
          </a:p>
          <a:p>
            <a:endParaRPr lang="en-US" i="0" dirty="0"/>
          </a:p>
        </p:txBody>
      </p:sp>
      <p:sp>
        <p:nvSpPr>
          <p:cNvPr id="4" name="Slide Number Placeholder 3"/>
          <p:cNvSpPr>
            <a:spLocks noGrp="1"/>
          </p:cNvSpPr>
          <p:nvPr>
            <p:ph type="sldNum" sz="quarter" idx="10"/>
          </p:nvPr>
        </p:nvSpPr>
        <p:spPr/>
        <p:txBody>
          <a:bodyPr/>
          <a:lstStyle/>
          <a:p>
            <a:fld id="{4C253F4E-229D-4C2B-AF91-17DD9518B3A6}" type="slidenum">
              <a:rPr lang="en-US" smtClean="0"/>
              <a:t>6</a:t>
            </a:fld>
            <a:endParaRPr lang="en-US"/>
          </a:p>
        </p:txBody>
      </p:sp>
    </p:spTree>
    <p:extLst>
      <p:ext uri="{BB962C8B-B14F-4D97-AF65-F5344CB8AC3E}">
        <p14:creationId xmlns:p14="http://schemas.microsoft.com/office/powerpoint/2010/main" val="2150754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task force used the Knowledge-Based Decision-Making</a:t>
            </a:r>
            <a:r>
              <a:rPr lang="en-US" baseline="0" dirty="0"/>
              <a:t> model to enhance our understanding, and using the prior Area discussions as a jumping off point, the thought force added the following ideas:</a:t>
            </a:r>
          </a:p>
          <a:p>
            <a:endParaRPr lang="en-US" baseline="0" dirty="0"/>
          </a:p>
          <a:p>
            <a:r>
              <a:rPr lang="en-US" i="1" baseline="0" dirty="0"/>
              <a:t>[have a member read}</a:t>
            </a:r>
          </a:p>
          <a:p>
            <a:endParaRPr lang="en-US" i="1" baseline="0" dirty="0"/>
          </a:p>
          <a:p>
            <a:r>
              <a:rPr lang="en-US" i="0" baseline="0" dirty="0"/>
              <a:t>Thank you.</a:t>
            </a:r>
            <a:endParaRPr lang="en-US" i="0" dirty="0"/>
          </a:p>
        </p:txBody>
      </p:sp>
      <p:sp>
        <p:nvSpPr>
          <p:cNvPr id="4" name="Slide Number Placeholder 3"/>
          <p:cNvSpPr>
            <a:spLocks noGrp="1"/>
          </p:cNvSpPr>
          <p:nvPr>
            <p:ph type="sldNum" sz="quarter" idx="10"/>
          </p:nvPr>
        </p:nvSpPr>
        <p:spPr/>
        <p:txBody>
          <a:bodyPr/>
          <a:lstStyle/>
          <a:p>
            <a:fld id="{4C253F4E-229D-4C2B-AF91-17DD9518B3A6}" type="slidenum">
              <a:rPr lang="en-US" smtClean="0"/>
              <a:t>7</a:t>
            </a:fld>
            <a:endParaRPr lang="en-US"/>
          </a:p>
        </p:txBody>
      </p:sp>
    </p:spTree>
    <p:extLst>
      <p:ext uri="{BB962C8B-B14F-4D97-AF65-F5344CB8AC3E}">
        <p14:creationId xmlns:p14="http://schemas.microsoft.com/office/powerpoint/2010/main" val="3932158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Twelve encourages us to ‘practice these principles in all our affairs’. Sometimes discussing finances using these principles can be challenging. I’m going</a:t>
            </a:r>
            <a:r>
              <a:rPr lang="en-US" baseline="0" dirty="0"/>
              <a:t> to ask someone to read these principles that this Area identified in relation to an ample reserve.</a:t>
            </a:r>
            <a:endParaRPr lang="en-US" dirty="0"/>
          </a:p>
          <a:p>
            <a:endParaRPr lang="en-US" dirty="0"/>
          </a:p>
          <a:p>
            <a:r>
              <a:rPr lang="en-US" i="1" dirty="0"/>
              <a:t>[ask a member to read slide and then thank him or her]</a:t>
            </a:r>
          </a:p>
          <a:p>
            <a:endParaRPr lang="en-US" dirty="0"/>
          </a:p>
        </p:txBody>
      </p:sp>
      <p:sp>
        <p:nvSpPr>
          <p:cNvPr id="4" name="Slide Number Placeholder 3"/>
          <p:cNvSpPr>
            <a:spLocks noGrp="1"/>
          </p:cNvSpPr>
          <p:nvPr>
            <p:ph type="sldNum" sz="quarter" idx="10"/>
          </p:nvPr>
        </p:nvSpPr>
        <p:spPr/>
        <p:txBody>
          <a:bodyPr/>
          <a:lstStyle/>
          <a:p>
            <a:fld id="{4C253F4E-229D-4C2B-AF91-17DD9518B3A6}" type="slidenum">
              <a:rPr lang="en-US" smtClean="0"/>
              <a:t>8</a:t>
            </a:fld>
            <a:endParaRPr lang="en-US"/>
          </a:p>
        </p:txBody>
      </p:sp>
    </p:spTree>
    <p:extLst>
      <p:ext uri="{BB962C8B-B14F-4D97-AF65-F5344CB8AC3E}">
        <p14:creationId xmlns:p14="http://schemas.microsoft.com/office/powerpoint/2010/main" val="190017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One of the concerns that was voiced</a:t>
            </a:r>
            <a:r>
              <a:rPr lang="en-US" baseline="0" dirty="0"/>
              <a:t> at the Fall Assembly during the discussion was the lack of easy access to data. Members wanted a history of income and expenses as well as a comparison to the budget. </a:t>
            </a:r>
            <a:r>
              <a:rPr lang="en-US" dirty="0"/>
              <a:t>We have provided</a:t>
            </a:r>
            <a:r>
              <a:rPr lang="en-US" baseline="0" dirty="0"/>
              <a:t> you with, hopefully, appropriate and adequate data, thanks to the efforts of several past Area Treasurers. Do you all have those documents? One is this year’s actual v. budget figures and the other two are five years’ worth of data, one page with more detail than the other.</a:t>
            </a:r>
          </a:p>
          <a:p>
            <a:endParaRPr lang="en-US" baseline="0" dirty="0"/>
          </a:p>
          <a:p>
            <a:r>
              <a:rPr lang="en-US" baseline="0" dirty="0"/>
              <a:t>[pause]</a:t>
            </a:r>
          </a:p>
          <a:p>
            <a:endParaRPr lang="en-US" baseline="0" dirty="0"/>
          </a:p>
          <a:p>
            <a:r>
              <a:rPr lang="en-US" baseline="0" dirty="0"/>
              <a:t>Let’s go over that data together. </a:t>
            </a:r>
          </a:p>
          <a:p>
            <a:endParaRPr lang="en-US" baseline="0" dirty="0"/>
          </a:p>
          <a:p>
            <a:r>
              <a:rPr lang="en-US" i="1" baseline="0" dirty="0"/>
              <a:t>[pause while we switch over to the spreadsheets and explain how to read them]</a:t>
            </a:r>
            <a:endParaRPr lang="en-US" i="1" dirty="0"/>
          </a:p>
        </p:txBody>
      </p:sp>
      <p:sp>
        <p:nvSpPr>
          <p:cNvPr id="4" name="Slide Number Placeholder 3"/>
          <p:cNvSpPr>
            <a:spLocks noGrp="1"/>
          </p:cNvSpPr>
          <p:nvPr>
            <p:ph type="sldNum" sz="quarter" idx="10"/>
          </p:nvPr>
        </p:nvSpPr>
        <p:spPr/>
        <p:txBody>
          <a:bodyPr/>
          <a:lstStyle/>
          <a:p>
            <a:fld id="{4C253F4E-229D-4C2B-AF91-17DD9518B3A6}" type="slidenum">
              <a:rPr lang="en-US" smtClean="0"/>
              <a:t>9</a:t>
            </a:fld>
            <a:endParaRPr lang="en-US"/>
          </a:p>
        </p:txBody>
      </p:sp>
    </p:spTree>
    <p:extLst>
      <p:ext uri="{BB962C8B-B14F-4D97-AF65-F5344CB8AC3E}">
        <p14:creationId xmlns:p14="http://schemas.microsoft.com/office/powerpoint/2010/main" val="249025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9DAF7C-C738-4F1F-903C-9AE6A4A4719D}"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DAF7C-C738-4F1F-903C-9AE6A4A4719D}"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9DAF7C-C738-4F1F-903C-9AE6A4A4719D}"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3DAE-1236-43BD-9E44-E48C3B32606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DAF7C-C738-4F1F-903C-9AE6A4A4719D}"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3DAE-1236-43BD-9E44-E48C3B326066}"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9DAF7C-C738-4F1F-903C-9AE6A4A4719D}"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19DAF7C-C738-4F1F-903C-9AE6A4A4719D}"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23DAE-1236-43BD-9E44-E48C3B32606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9DAF7C-C738-4F1F-903C-9AE6A4A4719D}" type="datetimeFigureOut">
              <a:rPr lang="en-US" smtClean="0"/>
              <a:t>6/5/2022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9DAF7C-C738-4F1F-903C-9AE6A4A4719D}" type="datetimeFigureOut">
              <a:rPr lang="en-US" smtClean="0"/>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19DAF7C-C738-4F1F-903C-9AE6A4A4719D}" type="datetimeFigureOut">
              <a:rPr lang="en-US" smtClean="0"/>
              <a:t>6/5/2022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23DAE-1236-43BD-9E44-E48C3B3260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9DAF7C-C738-4F1F-903C-9AE6A4A4719D}"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23DAE-1236-43BD-9E44-E48C3B32606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9DAF7C-C738-4F1F-903C-9AE6A4A4719D}"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23DAE-1236-43BD-9E44-E48C3B32606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19DAF7C-C738-4F1F-903C-9AE6A4A4719D}" type="datetimeFigureOut">
              <a:rPr lang="en-US" smtClean="0"/>
              <a:t>6/5/2022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6E23DAE-1236-43BD-9E44-E48C3B32606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Calculating the Ample Reserve</a:t>
            </a:r>
          </a:p>
        </p:txBody>
      </p:sp>
      <p:sp>
        <p:nvSpPr>
          <p:cNvPr id="3" name="Subtitle 2"/>
          <p:cNvSpPr>
            <a:spLocks noGrp="1"/>
          </p:cNvSpPr>
          <p:nvPr>
            <p:ph type="subTitle" idx="1"/>
          </p:nvPr>
        </p:nvSpPr>
        <p:spPr/>
        <p:txBody>
          <a:bodyPr/>
          <a:lstStyle/>
          <a:p>
            <a:r>
              <a:rPr lang="en-US" dirty="0"/>
              <a:t>Maine Area AFG</a:t>
            </a:r>
          </a:p>
          <a:p>
            <a:r>
              <a:rPr lang="en-US" dirty="0"/>
              <a:t>March, 2020</a:t>
            </a:r>
          </a:p>
        </p:txBody>
      </p:sp>
    </p:spTree>
    <p:extLst>
      <p:ext uri="{BB962C8B-B14F-4D97-AF65-F5344CB8AC3E}">
        <p14:creationId xmlns:p14="http://schemas.microsoft.com/office/powerpoint/2010/main" val="133723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lvl="1"/>
            <a:r>
              <a:rPr lang="en-US" sz="2800" dirty="0"/>
              <a:t>“To assure the continuation of essential services in the event of substantial decline in income.”</a:t>
            </a:r>
          </a:p>
          <a:p>
            <a:endParaRPr lang="en-US" sz="2800" dirty="0"/>
          </a:p>
          <a:p>
            <a:r>
              <a:rPr lang="en-US" sz="2800" dirty="0"/>
              <a:t>How do we define essential?</a:t>
            </a:r>
          </a:p>
          <a:p>
            <a:endParaRPr lang="en-US" sz="2800" dirty="0"/>
          </a:p>
          <a:p>
            <a:r>
              <a:rPr lang="en-US" sz="2800" dirty="0"/>
              <a:t>What are the Area’s Essential Services?</a:t>
            </a:r>
          </a:p>
        </p:txBody>
      </p:sp>
      <p:sp>
        <p:nvSpPr>
          <p:cNvPr id="3" name="Title 2"/>
          <p:cNvSpPr>
            <a:spLocks noGrp="1"/>
          </p:cNvSpPr>
          <p:nvPr>
            <p:ph type="title"/>
          </p:nvPr>
        </p:nvSpPr>
        <p:spPr/>
        <p:txBody>
          <a:bodyPr>
            <a:normAutofit/>
          </a:bodyPr>
          <a:lstStyle/>
          <a:p>
            <a:r>
              <a:rPr lang="en-US" dirty="0"/>
              <a:t>Essential Services</a:t>
            </a:r>
          </a:p>
        </p:txBody>
      </p:sp>
    </p:spTree>
    <p:extLst>
      <p:ext uri="{BB962C8B-B14F-4D97-AF65-F5344CB8AC3E}">
        <p14:creationId xmlns:p14="http://schemas.microsoft.com/office/powerpoint/2010/main" val="63898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Public Outreach</a:t>
            </a:r>
          </a:p>
          <a:p>
            <a:r>
              <a:rPr lang="en-US" sz="3200" dirty="0"/>
              <a:t>Member Outreach</a:t>
            </a:r>
          </a:p>
          <a:p>
            <a:r>
              <a:rPr lang="en-US" sz="3200" dirty="0"/>
              <a:t>Links of Service</a:t>
            </a:r>
          </a:p>
        </p:txBody>
      </p:sp>
      <p:sp>
        <p:nvSpPr>
          <p:cNvPr id="3" name="Title 2"/>
          <p:cNvSpPr>
            <a:spLocks noGrp="1"/>
          </p:cNvSpPr>
          <p:nvPr>
            <p:ph type="title"/>
          </p:nvPr>
        </p:nvSpPr>
        <p:spPr/>
        <p:txBody>
          <a:bodyPr/>
          <a:lstStyle/>
          <a:p>
            <a:r>
              <a:rPr lang="en-US" dirty="0"/>
              <a:t>Maine Area Essential Services</a:t>
            </a:r>
          </a:p>
        </p:txBody>
      </p:sp>
    </p:spTree>
    <p:extLst>
      <p:ext uri="{BB962C8B-B14F-4D97-AF65-F5344CB8AC3E}">
        <p14:creationId xmlns:p14="http://schemas.microsoft.com/office/powerpoint/2010/main" val="124649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Al-Anon Information Service (phone)</a:t>
            </a:r>
          </a:p>
          <a:p>
            <a:endParaRPr lang="en-US" sz="2800" dirty="0"/>
          </a:p>
          <a:p>
            <a:r>
              <a:rPr lang="en-US" sz="2800" dirty="0"/>
              <a:t>Current cost: $1,100/year</a:t>
            </a:r>
          </a:p>
          <a:p>
            <a:pPr lvl="1"/>
            <a:r>
              <a:rPr lang="en-US" sz="2400" dirty="0"/>
              <a:t>Cost of a cell phone with local number</a:t>
            </a:r>
          </a:p>
          <a:p>
            <a:pPr lvl="1"/>
            <a:r>
              <a:rPr lang="en-US" sz="2400" dirty="0"/>
              <a:t>Cost of porting 800# to local number </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206521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a:p>
          <a:p>
            <a:r>
              <a:rPr lang="en-US" sz="2800" dirty="0"/>
              <a:t>Website</a:t>
            </a:r>
          </a:p>
          <a:p>
            <a:pPr lvl="1"/>
            <a:r>
              <a:rPr lang="en-US" sz="2400" dirty="0"/>
              <a:t>Hosting costs $200/year</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352089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sz="2800" dirty="0"/>
              <a:t>Membership Outreach</a:t>
            </a:r>
          </a:p>
          <a:p>
            <a:pPr lvl="1"/>
            <a:r>
              <a:rPr lang="en-US" sz="2400" dirty="0"/>
              <a:t>Travel to ‘quiet’ districts</a:t>
            </a:r>
          </a:p>
          <a:p>
            <a:pPr lvl="1"/>
            <a:r>
              <a:rPr lang="en-US" sz="2400" dirty="0"/>
              <a:t>$200?</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412488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Our Fair Share</a:t>
            </a:r>
          </a:p>
          <a:p>
            <a:r>
              <a:rPr lang="en-US" sz="2800" dirty="0"/>
              <a:t>Sending our Delegate to the World Service Conference in April of every year</a:t>
            </a:r>
          </a:p>
          <a:p>
            <a:r>
              <a:rPr lang="en-US" sz="2800" dirty="0"/>
              <a:t>Concept One</a:t>
            </a:r>
          </a:p>
          <a:p>
            <a:r>
              <a:rPr lang="en-US" sz="2800" dirty="0"/>
              <a:t>$1,400 - $1650/year depending on location of Conference </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406181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200" dirty="0"/>
          </a:p>
          <a:p>
            <a:r>
              <a:rPr lang="en-US" sz="3200" dirty="0"/>
              <a:t>Public Outreach Projects</a:t>
            </a:r>
          </a:p>
          <a:p>
            <a:endParaRPr lang="en-US" sz="3200" dirty="0"/>
          </a:p>
          <a:p>
            <a:pPr lvl="1"/>
            <a:r>
              <a:rPr lang="en-US" sz="3000" dirty="0"/>
              <a:t>$100? $200? For posters and/or mailings</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341962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Roundup </a:t>
            </a:r>
          </a:p>
          <a:p>
            <a:pPr lvl="1"/>
            <a:r>
              <a:rPr lang="en-US" sz="2400" dirty="0"/>
              <a:t>Considered Public Outreach</a:t>
            </a:r>
          </a:p>
          <a:p>
            <a:pPr lvl="1"/>
            <a:endParaRPr lang="en-US" sz="2400" dirty="0"/>
          </a:p>
          <a:p>
            <a:pPr lvl="1"/>
            <a:r>
              <a:rPr lang="en-US" sz="2400" dirty="0"/>
              <a:t>Liaison travel to planning meetings</a:t>
            </a:r>
          </a:p>
          <a:p>
            <a:pPr lvl="1"/>
            <a:endParaRPr lang="en-US" sz="2400" dirty="0"/>
          </a:p>
          <a:p>
            <a:pPr lvl="1"/>
            <a:r>
              <a:rPr lang="en-US" sz="2400" dirty="0"/>
              <a:t>Attendance at event</a:t>
            </a:r>
          </a:p>
        </p:txBody>
      </p:sp>
      <p:sp>
        <p:nvSpPr>
          <p:cNvPr id="3" name="Title 2"/>
          <p:cNvSpPr>
            <a:spLocks noGrp="1"/>
          </p:cNvSpPr>
          <p:nvPr>
            <p:ph type="title"/>
          </p:nvPr>
        </p:nvSpPr>
        <p:spPr/>
        <p:txBody>
          <a:bodyPr/>
          <a:lstStyle/>
          <a:p>
            <a:r>
              <a:rPr lang="en-US" dirty="0"/>
              <a:t>Maine Area Essential Services</a:t>
            </a:r>
          </a:p>
        </p:txBody>
      </p:sp>
    </p:spTree>
    <p:extLst>
      <p:ext uri="{BB962C8B-B14F-4D97-AF65-F5344CB8AC3E}">
        <p14:creationId xmlns:p14="http://schemas.microsoft.com/office/powerpoint/2010/main" val="394129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Assemblies</a:t>
            </a:r>
          </a:p>
          <a:p>
            <a:pPr lvl="1"/>
            <a:r>
              <a:rPr lang="en-US" dirty="0"/>
              <a:t>Once every three years as a minimum is suggested in the Service Manual, for voting purposes</a:t>
            </a:r>
          </a:p>
          <a:p>
            <a:pPr lvl="1"/>
            <a:r>
              <a:rPr lang="en-US" dirty="0"/>
              <a:t>Maine has three assemblies every year </a:t>
            </a:r>
          </a:p>
          <a:p>
            <a:pPr lvl="1"/>
            <a:r>
              <a:rPr lang="en-US" dirty="0"/>
              <a:t>One day assemblies are a minimal cost</a:t>
            </a:r>
          </a:p>
          <a:p>
            <a:pPr lvl="1"/>
            <a:r>
              <a:rPr lang="en-US" dirty="0"/>
              <a:t>Tw0-day assembly is expensive and a choice by the Maine Area</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345450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Area World Service meetings (AWSC)</a:t>
            </a:r>
          </a:p>
          <a:p>
            <a:pPr lvl="1"/>
            <a:endParaRPr lang="en-US" dirty="0"/>
          </a:p>
          <a:p>
            <a:pPr lvl="1"/>
            <a:r>
              <a:rPr lang="en-US" sz="2400" dirty="0"/>
              <a:t>Save money by having virtual meetings</a:t>
            </a:r>
          </a:p>
          <a:p>
            <a:pPr lvl="1"/>
            <a:endParaRPr lang="en-US" sz="2400" dirty="0"/>
          </a:p>
          <a:p>
            <a:pPr lvl="1"/>
            <a:r>
              <a:rPr lang="en-US" sz="2400" dirty="0"/>
              <a:t>Held in February, May, September and November</a:t>
            </a:r>
          </a:p>
        </p:txBody>
      </p:sp>
      <p:sp>
        <p:nvSpPr>
          <p:cNvPr id="3" name="Title 2"/>
          <p:cNvSpPr>
            <a:spLocks noGrp="1"/>
          </p:cNvSpPr>
          <p:nvPr>
            <p:ph type="title"/>
          </p:nvPr>
        </p:nvSpPr>
        <p:spPr/>
        <p:txBody>
          <a:bodyPr/>
          <a:lstStyle/>
          <a:p>
            <a:r>
              <a:rPr lang="en-US" dirty="0"/>
              <a:t>Maine Area Essential Service</a:t>
            </a:r>
          </a:p>
        </p:txBody>
      </p:sp>
    </p:spTree>
    <p:extLst>
      <p:ext uri="{BB962C8B-B14F-4D97-AF65-F5344CB8AC3E}">
        <p14:creationId xmlns:p14="http://schemas.microsoft.com/office/powerpoint/2010/main" val="288721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Develop a process to determine how an ‘ample reserve’, as referenced in Warranty One, is calculated.</a:t>
            </a:r>
          </a:p>
        </p:txBody>
      </p:sp>
      <p:sp>
        <p:nvSpPr>
          <p:cNvPr id="3" name="Title 2"/>
          <p:cNvSpPr>
            <a:spLocks noGrp="1"/>
          </p:cNvSpPr>
          <p:nvPr>
            <p:ph type="title"/>
          </p:nvPr>
        </p:nvSpPr>
        <p:spPr/>
        <p:txBody>
          <a:bodyPr>
            <a:normAutofit/>
          </a:bodyPr>
          <a:lstStyle/>
          <a:p>
            <a:r>
              <a:rPr lang="en-US" dirty="0"/>
              <a:t>Our Charge</a:t>
            </a:r>
          </a:p>
        </p:txBody>
      </p:sp>
    </p:spTree>
    <p:extLst>
      <p:ext uri="{BB962C8B-B14F-4D97-AF65-F5344CB8AC3E}">
        <p14:creationId xmlns:p14="http://schemas.microsoft.com/office/powerpoint/2010/main" val="1812499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The other purpose of the Ample Reserve</a:t>
            </a:r>
          </a:p>
          <a:p>
            <a:r>
              <a:rPr lang="en-US" sz="2800" dirty="0"/>
              <a:t>Do we have a plan?</a:t>
            </a:r>
          </a:p>
          <a:p>
            <a:pPr lvl="1"/>
            <a:r>
              <a:rPr lang="en-US" sz="2400" dirty="0"/>
              <a:t>Technology?</a:t>
            </a:r>
          </a:p>
          <a:p>
            <a:pPr lvl="1"/>
            <a:r>
              <a:rPr lang="en-US" sz="2400" dirty="0"/>
              <a:t>Other?</a:t>
            </a:r>
          </a:p>
          <a:p>
            <a:pPr lvl="1"/>
            <a:r>
              <a:rPr lang="en-US" sz="2400" dirty="0"/>
              <a:t>Suggested Amount?</a:t>
            </a:r>
          </a:p>
          <a:p>
            <a:pPr marL="301943" lvl="1" indent="0">
              <a:buNone/>
            </a:pPr>
            <a:endParaRPr lang="en-US" dirty="0"/>
          </a:p>
        </p:txBody>
      </p:sp>
      <p:sp>
        <p:nvSpPr>
          <p:cNvPr id="3" name="Title 2"/>
          <p:cNvSpPr>
            <a:spLocks noGrp="1"/>
          </p:cNvSpPr>
          <p:nvPr>
            <p:ph type="title"/>
          </p:nvPr>
        </p:nvSpPr>
        <p:spPr/>
        <p:txBody>
          <a:bodyPr/>
          <a:lstStyle/>
          <a:p>
            <a:r>
              <a:rPr lang="en-US" dirty="0"/>
              <a:t>Special Projects</a:t>
            </a:r>
          </a:p>
        </p:txBody>
      </p:sp>
    </p:spTree>
    <p:extLst>
      <p:ext uri="{BB962C8B-B14F-4D97-AF65-F5344CB8AC3E}">
        <p14:creationId xmlns:p14="http://schemas.microsoft.com/office/powerpoint/2010/main" val="414024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Bottom Line</a:t>
            </a:r>
          </a:p>
        </p:txBody>
      </p:sp>
      <p:pic>
        <p:nvPicPr>
          <p:cNvPr id="1026" name="Picture 2" descr="C:\Users\esmjen\AppData\Local\Microsoft\Windows\INetCache\IE\TTPNVSUG\2014-12-02-BreatheMagoon[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56010" y="2674938"/>
            <a:ext cx="4439918" cy="345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369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96999980"/>
              </p:ext>
            </p:extLst>
          </p:nvPr>
        </p:nvGraphicFramePr>
        <p:xfrm>
          <a:off x="685800" y="2514600"/>
          <a:ext cx="7408862" cy="3540760"/>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0000"/>
                    </a:ext>
                  </a:extLst>
                </a:gridCol>
                <a:gridCol w="1617662">
                  <a:extLst>
                    <a:ext uri="{9D8B030D-6E8A-4147-A177-3AD203B41FA5}">
                      <a16:colId xmlns:a16="http://schemas.microsoft.com/office/drawing/2014/main" val="20001"/>
                    </a:ext>
                  </a:extLst>
                </a:gridCol>
              </a:tblGrid>
              <a:tr h="370840">
                <a:tc>
                  <a:txBody>
                    <a:bodyPr/>
                    <a:lstStyle/>
                    <a:p>
                      <a:r>
                        <a:rPr lang="en-US" dirty="0"/>
                        <a:t>Essential</a:t>
                      </a:r>
                      <a:r>
                        <a:rPr lang="en-US" baseline="0" dirty="0"/>
                        <a:t> Service</a:t>
                      </a:r>
                      <a:endParaRPr lang="en-US" dirty="0"/>
                    </a:p>
                  </a:txBody>
                  <a:tcPr/>
                </a:tc>
                <a:tc>
                  <a:txBody>
                    <a:bodyPr/>
                    <a:lstStyle/>
                    <a:p>
                      <a:pPr algn="r"/>
                      <a:r>
                        <a:rPr lang="en-US" dirty="0"/>
                        <a:t>Minimum Cost</a:t>
                      </a:r>
                    </a:p>
                  </a:txBody>
                  <a:tcPr/>
                </a:tc>
                <a:extLst>
                  <a:ext uri="{0D108BD9-81ED-4DB2-BD59-A6C34878D82A}">
                    <a16:rowId xmlns:a16="http://schemas.microsoft.com/office/drawing/2014/main" val="10000"/>
                  </a:ext>
                </a:extLst>
              </a:tr>
              <a:tr h="370840">
                <a:tc>
                  <a:txBody>
                    <a:bodyPr/>
                    <a:lstStyle/>
                    <a:p>
                      <a:r>
                        <a:rPr lang="en-US" dirty="0"/>
                        <a:t>AIS Phone (annual</a:t>
                      </a:r>
                      <a:r>
                        <a:rPr lang="en-US" baseline="0" dirty="0"/>
                        <a:t> cost of cell phone)</a:t>
                      </a:r>
                      <a:endParaRPr lang="en-US" dirty="0"/>
                    </a:p>
                  </a:txBody>
                  <a:tcPr/>
                </a:tc>
                <a:tc>
                  <a:txBody>
                    <a:bodyPr/>
                    <a:lstStyle/>
                    <a:p>
                      <a:pPr algn="r"/>
                      <a:r>
                        <a:rPr lang="en-US" sz="2000" dirty="0"/>
                        <a:t>$1,100</a:t>
                      </a:r>
                    </a:p>
                  </a:txBody>
                  <a:tcPr/>
                </a:tc>
                <a:extLst>
                  <a:ext uri="{0D108BD9-81ED-4DB2-BD59-A6C34878D82A}">
                    <a16:rowId xmlns:a16="http://schemas.microsoft.com/office/drawing/2014/main" val="10001"/>
                  </a:ext>
                </a:extLst>
              </a:tr>
              <a:tr h="370840">
                <a:tc>
                  <a:txBody>
                    <a:bodyPr/>
                    <a:lstStyle/>
                    <a:p>
                      <a:r>
                        <a:rPr lang="en-US" dirty="0"/>
                        <a:t>Our Fair Share (Cost to send Delegate to WSC)</a:t>
                      </a:r>
                    </a:p>
                  </a:txBody>
                  <a:tcPr/>
                </a:tc>
                <a:tc>
                  <a:txBody>
                    <a:bodyPr/>
                    <a:lstStyle/>
                    <a:p>
                      <a:pPr algn="r"/>
                      <a:r>
                        <a:rPr lang="en-US" sz="2000" dirty="0"/>
                        <a:t>$1,400</a:t>
                      </a:r>
                    </a:p>
                  </a:txBody>
                  <a:tcPr/>
                </a:tc>
                <a:extLst>
                  <a:ext uri="{0D108BD9-81ED-4DB2-BD59-A6C34878D82A}">
                    <a16:rowId xmlns:a16="http://schemas.microsoft.com/office/drawing/2014/main" val="10002"/>
                  </a:ext>
                </a:extLst>
              </a:tr>
              <a:tr h="370840">
                <a:tc>
                  <a:txBody>
                    <a:bodyPr/>
                    <a:lstStyle/>
                    <a:p>
                      <a:r>
                        <a:rPr lang="en-US" dirty="0"/>
                        <a:t>Roundup (Chair</a:t>
                      </a:r>
                      <a:r>
                        <a:rPr lang="en-US" baseline="0" dirty="0"/>
                        <a:t> attendance at event and travel)</a:t>
                      </a:r>
                      <a:endParaRPr lang="en-US" dirty="0"/>
                    </a:p>
                  </a:txBody>
                  <a:tcPr/>
                </a:tc>
                <a:tc>
                  <a:txBody>
                    <a:bodyPr/>
                    <a:lstStyle/>
                    <a:p>
                      <a:pPr algn="r"/>
                      <a:r>
                        <a:rPr lang="en-US" sz="2000" dirty="0"/>
                        <a:t>$350</a:t>
                      </a:r>
                    </a:p>
                  </a:txBody>
                  <a:tcPr/>
                </a:tc>
                <a:extLst>
                  <a:ext uri="{0D108BD9-81ED-4DB2-BD59-A6C34878D82A}">
                    <a16:rowId xmlns:a16="http://schemas.microsoft.com/office/drawing/2014/main" val="10003"/>
                  </a:ext>
                </a:extLst>
              </a:tr>
              <a:tr h="370840">
                <a:tc>
                  <a:txBody>
                    <a:bodyPr/>
                    <a:lstStyle/>
                    <a:p>
                      <a:r>
                        <a:rPr lang="en-US" dirty="0"/>
                        <a:t>Public Outreach Posters</a:t>
                      </a:r>
                    </a:p>
                  </a:txBody>
                  <a:tcPr/>
                </a:tc>
                <a:tc>
                  <a:txBody>
                    <a:bodyPr/>
                    <a:lstStyle/>
                    <a:p>
                      <a:pPr algn="r"/>
                      <a:r>
                        <a:rPr lang="en-US" sz="2000" dirty="0"/>
                        <a:t>$100</a:t>
                      </a:r>
                    </a:p>
                  </a:txBody>
                  <a:tcPr/>
                </a:tc>
                <a:extLst>
                  <a:ext uri="{0D108BD9-81ED-4DB2-BD59-A6C34878D82A}">
                    <a16:rowId xmlns:a16="http://schemas.microsoft.com/office/drawing/2014/main" val="10004"/>
                  </a:ext>
                </a:extLst>
              </a:tr>
              <a:tr h="370840">
                <a:tc>
                  <a:txBody>
                    <a:bodyPr/>
                    <a:lstStyle/>
                    <a:p>
                      <a:r>
                        <a:rPr lang="en-US" dirty="0"/>
                        <a:t>Membership Outreach (travel to quiet</a:t>
                      </a:r>
                      <a:r>
                        <a:rPr lang="en-US" baseline="0" dirty="0"/>
                        <a:t> districts)</a:t>
                      </a:r>
                      <a:endParaRPr lang="en-US" dirty="0"/>
                    </a:p>
                  </a:txBody>
                  <a:tcPr/>
                </a:tc>
                <a:tc>
                  <a:txBody>
                    <a:bodyPr/>
                    <a:lstStyle/>
                    <a:p>
                      <a:pPr algn="r"/>
                      <a:r>
                        <a:rPr lang="en-US" sz="2000" dirty="0"/>
                        <a:t>$200</a:t>
                      </a:r>
                    </a:p>
                  </a:txBody>
                  <a:tcPr/>
                </a:tc>
                <a:extLst>
                  <a:ext uri="{0D108BD9-81ED-4DB2-BD59-A6C34878D82A}">
                    <a16:rowId xmlns:a16="http://schemas.microsoft.com/office/drawing/2014/main" val="10005"/>
                  </a:ext>
                </a:extLst>
              </a:tr>
              <a:tr h="370840">
                <a:tc>
                  <a:txBody>
                    <a:bodyPr/>
                    <a:lstStyle/>
                    <a:p>
                      <a:r>
                        <a:rPr lang="en-US" dirty="0"/>
                        <a:t>Website (annual hosting</a:t>
                      </a:r>
                      <a:r>
                        <a:rPr lang="en-US" baseline="0" dirty="0"/>
                        <a:t> cost)</a:t>
                      </a:r>
                      <a:endParaRPr lang="en-US" dirty="0"/>
                    </a:p>
                  </a:txBody>
                  <a:tcPr/>
                </a:tc>
                <a:tc>
                  <a:txBody>
                    <a:bodyPr/>
                    <a:lstStyle/>
                    <a:p>
                      <a:pPr algn="r"/>
                      <a:r>
                        <a:rPr lang="en-US" sz="2000" dirty="0"/>
                        <a:t>$200</a:t>
                      </a:r>
                    </a:p>
                  </a:txBody>
                  <a:tcPr/>
                </a:tc>
                <a:extLst>
                  <a:ext uri="{0D108BD9-81ED-4DB2-BD59-A6C34878D82A}">
                    <a16:rowId xmlns:a16="http://schemas.microsoft.com/office/drawing/2014/main" val="10006"/>
                  </a:ext>
                </a:extLst>
              </a:tr>
              <a:tr h="370840">
                <a:tc>
                  <a:txBody>
                    <a:bodyPr/>
                    <a:lstStyle/>
                    <a:p>
                      <a:r>
                        <a:rPr lang="en-US" dirty="0"/>
                        <a:t>Assembly Attendance (cost of room and travel for some)</a:t>
                      </a:r>
                    </a:p>
                  </a:txBody>
                  <a:tcPr/>
                </a:tc>
                <a:tc>
                  <a:txBody>
                    <a:bodyPr/>
                    <a:lstStyle/>
                    <a:p>
                      <a:pPr algn="r"/>
                      <a:r>
                        <a:rPr lang="en-US" sz="2000" dirty="0"/>
                        <a:t>$650</a:t>
                      </a:r>
                    </a:p>
                  </a:txBody>
                  <a:tcPr/>
                </a:tc>
                <a:extLst>
                  <a:ext uri="{0D108BD9-81ED-4DB2-BD59-A6C34878D82A}">
                    <a16:rowId xmlns:a16="http://schemas.microsoft.com/office/drawing/2014/main" val="10007"/>
                  </a:ext>
                </a:extLst>
              </a:tr>
              <a:tr h="370840">
                <a:tc>
                  <a:txBody>
                    <a:bodyPr/>
                    <a:lstStyle/>
                    <a:p>
                      <a:r>
                        <a:rPr lang="en-US" dirty="0"/>
                        <a:t>AWSC (Subscription to conference call app)</a:t>
                      </a:r>
                    </a:p>
                  </a:txBody>
                  <a:tcPr/>
                </a:tc>
                <a:tc>
                  <a:txBody>
                    <a:bodyPr/>
                    <a:lstStyle/>
                    <a:p>
                      <a:pPr algn="r"/>
                      <a:r>
                        <a:rPr lang="en-US" sz="2000" dirty="0"/>
                        <a:t>$200</a:t>
                      </a:r>
                    </a:p>
                  </a:txBody>
                  <a:tcP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lstStyle/>
          <a:p>
            <a:r>
              <a:rPr lang="en-US" dirty="0"/>
              <a:t>Cost of Essential Services</a:t>
            </a:r>
          </a:p>
        </p:txBody>
      </p:sp>
    </p:spTree>
    <p:extLst>
      <p:ext uri="{BB962C8B-B14F-4D97-AF65-F5344CB8AC3E}">
        <p14:creationId xmlns:p14="http://schemas.microsoft.com/office/powerpoint/2010/main" val="3798637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$4,200 to get through ‘lean’ times</a:t>
            </a:r>
          </a:p>
          <a:p>
            <a:r>
              <a:rPr lang="en-US" dirty="0"/>
              <a:t>Would groups just stop contributing?</a:t>
            </a:r>
          </a:p>
          <a:p>
            <a:r>
              <a:rPr lang="en-US" dirty="0"/>
              <a:t>What if groups just stopped contributing?</a:t>
            </a:r>
          </a:p>
          <a:p>
            <a:r>
              <a:rPr lang="en-US" dirty="0"/>
              <a:t>How would we know we are in lean times?</a:t>
            </a:r>
          </a:p>
        </p:txBody>
      </p:sp>
      <p:sp>
        <p:nvSpPr>
          <p:cNvPr id="3" name="Title 2"/>
          <p:cNvSpPr>
            <a:spLocks noGrp="1"/>
          </p:cNvSpPr>
          <p:nvPr>
            <p:ph type="title"/>
          </p:nvPr>
        </p:nvSpPr>
        <p:spPr/>
        <p:txBody>
          <a:bodyPr/>
          <a:lstStyle/>
          <a:p>
            <a:r>
              <a:rPr lang="en-US" dirty="0"/>
              <a:t>So What Does this Mean?</a:t>
            </a:r>
          </a:p>
        </p:txBody>
      </p:sp>
    </p:spTree>
    <p:extLst>
      <p:ext uri="{BB962C8B-B14F-4D97-AF65-F5344CB8AC3E}">
        <p14:creationId xmlns:p14="http://schemas.microsoft.com/office/powerpoint/2010/main" val="332595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Is this money doing anything to further our primary purpose?</a:t>
            </a:r>
          </a:p>
          <a:p>
            <a:r>
              <a:rPr lang="en-US" dirty="0"/>
              <a:t>What would it look like if our ending cash balance each year were $5,000 instead of $8,000-$13,000?</a:t>
            </a:r>
          </a:p>
        </p:txBody>
      </p:sp>
      <p:sp>
        <p:nvSpPr>
          <p:cNvPr id="3" name="Title 2"/>
          <p:cNvSpPr>
            <a:spLocks noGrp="1"/>
          </p:cNvSpPr>
          <p:nvPr>
            <p:ph type="title"/>
          </p:nvPr>
        </p:nvSpPr>
        <p:spPr/>
        <p:txBody>
          <a:bodyPr/>
          <a:lstStyle/>
          <a:p>
            <a:r>
              <a:rPr lang="en-US" dirty="0"/>
              <a:t>In the Meantime…</a:t>
            </a:r>
          </a:p>
        </p:txBody>
      </p:sp>
    </p:spTree>
    <p:extLst>
      <p:ext uri="{BB962C8B-B14F-4D97-AF65-F5344CB8AC3E}">
        <p14:creationId xmlns:p14="http://schemas.microsoft.com/office/powerpoint/2010/main" val="3622241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Money is a tool</a:t>
            </a:r>
          </a:p>
          <a:p>
            <a:r>
              <a:rPr lang="en-US" dirty="0"/>
              <a:t>Members are generous</a:t>
            </a:r>
          </a:p>
          <a:p>
            <a:r>
              <a:rPr lang="en-US" dirty="0"/>
              <a:t>Our purpose is sound</a:t>
            </a:r>
          </a:p>
          <a:p>
            <a:r>
              <a:rPr lang="en-US" dirty="0"/>
              <a:t>Our faith is strong</a:t>
            </a:r>
          </a:p>
          <a:p>
            <a:r>
              <a:rPr lang="en-US" dirty="0"/>
              <a:t>We practice these principles in ALL our affairs</a:t>
            </a:r>
          </a:p>
        </p:txBody>
      </p:sp>
      <p:sp>
        <p:nvSpPr>
          <p:cNvPr id="3" name="Title 2"/>
          <p:cNvSpPr>
            <a:spLocks noGrp="1"/>
          </p:cNvSpPr>
          <p:nvPr>
            <p:ph type="title"/>
          </p:nvPr>
        </p:nvSpPr>
        <p:spPr/>
        <p:txBody>
          <a:bodyPr/>
          <a:lstStyle/>
          <a:p>
            <a:r>
              <a:rPr lang="en-US" dirty="0"/>
              <a:t>Final Thoughts</a:t>
            </a:r>
          </a:p>
        </p:txBody>
      </p:sp>
    </p:spTree>
    <p:extLst>
      <p:ext uri="{BB962C8B-B14F-4D97-AF65-F5344CB8AC3E}">
        <p14:creationId xmlns:p14="http://schemas.microsoft.com/office/powerpoint/2010/main" val="3320847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a:t>
            </a:r>
          </a:p>
        </p:txBody>
      </p:sp>
      <p:pic>
        <p:nvPicPr>
          <p:cNvPr id="2050" name="Picture 2" descr="C:\Users\esmjen\AppData\Local\Microsoft\Windows\INetCache\IE\CM9AXXQJ\three_questions_small_business_health_insuarnce[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19400" y="2553682"/>
            <a:ext cx="3505200" cy="2979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03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“…That only sufficient operating funds, including an ample reserve, be its prudent financial principle.”</a:t>
            </a:r>
          </a:p>
        </p:txBody>
      </p:sp>
      <p:sp>
        <p:nvSpPr>
          <p:cNvPr id="3" name="Title 2"/>
          <p:cNvSpPr>
            <a:spLocks noGrp="1"/>
          </p:cNvSpPr>
          <p:nvPr>
            <p:ph type="title"/>
          </p:nvPr>
        </p:nvSpPr>
        <p:spPr/>
        <p:txBody>
          <a:bodyPr/>
          <a:lstStyle/>
          <a:p>
            <a:r>
              <a:rPr lang="en-US" dirty="0"/>
              <a:t>Warranty One</a:t>
            </a:r>
          </a:p>
        </p:txBody>
      </p:sp>
    </p:spTree>
    <p:extLst>
      <p:ext uri="{BB962C8B-B14F-4D97-AF65-F5344CB8AC3E}">
        <p14:creationId xmlns:p14="http://schemas.microsoft.com/office/powerpoint/2010/main" val="893467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Board of Trustees, at its Annual Meeting in 1970, formally established the Reserve Fund with the following stated purposes:</a:t>
            </a:r>
          </a:p>
          <a:p>
            <a:pPr lvl="1"/>
            <a:r>
              <a:rPr lang="en-US" dirty="0"/>
              <a:t>1. To assure the continuation of essential services in the event of substantial decline in income.</a:t>
            </a:r>
          </a:p>
          <a:p>
            <a:pPr lvl="1"/>
            <a:r>
              <a:rPr lang="en-US" dirty="0"/>
              <a:t>2. To cover cost of special projects which could not be financed from normal sources of income.”</a:t>
            </a:r>
          </a:p>
          <a:p>
            <a:pPr algn="r"/>
            <a:endParaRPr lang="en-US" sz="1600" dirty="0"/>
          </a:p>
          <a:p>
            <a:pPr algn="r"/>
            <a:r>
              <a:rPr lang="en-US" sz="1600" i="1" dirty="0"/>
              <a:t>Al-Anon/Alateen Service Manual 2018-2021 p. 214</a:t>
            </a:r>
          </a:p>
        </p:txBody>
      </p:sp>
      <p:sp>
        <p:nvSpPr>
          <p:cNvPr id="3" name="Title 2"/>
          <p:cNvSpPr>
            <a:spLocks noGrp="1"/>
          </p:cNvSpPr>
          <p:nvPr>
            <p:ph type="title"/>
          </p:nvPr>
        </p:nvSpPr>
        <p:spPr/>
        <p:txBody>
          <a:bodyPr/>
          <a:lstStyle/>
          <a:p>
            <a:r>
              <a:rPr lang="en-US" dirty="0"/>
              <a:t>The Purpose of an Ample Reserve</a:t>
            </a:r>
          </a:p>
        </p:txBody>
      </p:sp>
    </p:spTree>
    <p:extLst>
      <p:ext uri="{BB962C8B-B14F-4D97-AF65-F5344CB8AC3E}">
        <p14:creationId xmlns:p14="http://schemas.microsoft.com/office/powerpoint/2010/main" val="310753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Nothing magically appears</a:t>
            </a:r>
          </a:p>
          <a:p>
            <a:r>
              <a:rPr lang="en-US" dirty="0"/>
              <a:t>Plan and prepare for the unexpected</a:t>
            </a:r>
          </a:p>
          <a:p>
            <a:r>
              <a:rPr lang="en-US" dirty="0"/>
              <a:t>Think outside the box</a:t>
            </a:r>
          </a:p>
          <a:p>
            <a:r>
              <a:rPr lang="en-US" dirty="0"/>
              <a:t>An empty treasury is a healthy treasury</a:t>
            </a:r>
          </a:p>
          <a:p>
            <a:r>
              <a:rPr lang="en-US" dirty="0"/>
              <a:t>Bad economy could deplete the reserve fund</a:t>
            </a:r>
          </a:p>
          <a:p>
            <a:r>
              <a:rPr lang="en-US" dirty="0"/>
              <a:t>Gets us through tough times</a:t>
            </a:r>
          </a:p>
          <a:p>
            <a:r>
              <a:rPr lang="en-US" dirty="0"/>
              <a:t>Encourages review of expenses</a:t>
            </a:r>
          </a:p>
        </p:txBody>
      </p:sp>
      <p:sp>
        <p:nvSpPr>
          <p:cNvPr id="3" name="Title 2"/>
          <p:cNvSpPr>
            <a:spLocks noGrp="1"/>
          </p:cNvSpPr>
          <p:nvPr>
            <p:ph type="title"/>
          </p:nvPr>
        </p:nvSpPr>
        <p:spPr/>
        <p:txBody>
          <a:bodyPr/>
          <a:lstStyle/>
          <a:p>
            <a:r>
              <a:rPr lang="en-US" dirty="0"/>
              <a:t>What Does the Area Think?</a:t>
            </a:r>
          </a:p>
        </p:txBody>
      </p:sp>
    </p:spTree>
    <p:extLst>
      <p:ext uri="{BB962C8B-B14F-4D97-AF65-F5344CB8AC3E}">
        <p14:creationId xmlns:p14="http://schemas.microsoft.com/office/powerpoint/2010/main" val="3232699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Makes abundant thinking possible</a:t>
            </a:r>
          </a:p>
          <a:p>
            <a:r>
              <a:rPr lang="en-US" dirty="0"/>
              <a:t>Ensures that Al-Anon continues in some form</a:t>
            </a:r>
          </a:p>
          <a:p>
            <a:r>
              <a:rPr lang="en-US" dirty="0"/>
              <a:t>Ensures we can handle the unexpected</a:t>
            </a:r>
          </a:p>
          <a:p>
            <a:r>
              <a:rPr lang="en-US" dirty="0"/>
              <a:t>Excess creates potential for conflict</a:t>
            </a:r>
          </a:p>
          <a:p>
            <a:r>
              <a:rPr lang="en-US" dirty="0"/>
              <a:t>Excess makes Area no longer accountable</a:t>
            </a:r>
          </a:p>
          <a:p>
            <a:r>
              <a:rPr lang="en-US" dirty="0"/>
              <a:t>Excess is not Twelfth Step in Action</a:t>
            </a:r>
          </a:p>
          <a:p>
            <a:r>
              <a:rPr lang="en-US" dirty="0"/>
              <a:t>Planning avoids long-term problems</a:t>
            </a:r>
          </a:p>
        </p:txBody>
      </p:sp>
      <p:sp>
        <p:nvSpPr>
          <p:cNvPr id="3" name="Title 2"/>
          <p:cNvSpPr>
            <a:spLocks noGrp="1"/>
          </p:cNvSpPr>
          <p:nvPr>
            <p:ph type="title"/>
          </p:nvPr>
        </p:nvSpPr>
        <p:spPr/>
        <p:txBody>
          <a:bodyPr/>
          <a:lstStyle/>
          <a:p>
            <a:r>
              <a:rPr lang="en-US" dirty="0"/>
              <a:t>What does the Area think?</a:t>
            </a:r>
          </a:p>
        </p:txBody>
      </p:sp>
    </p:spTree>
    <p:extLst>
      <p:ext uri="{BB962C8B-B14F-4D97-AF65-F5344CB8AC3E}">
        <p14:creationId xmlns:p14="http://schemas.microsoft.com/office/powerpoint/2010/main" val="350118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Too much in reserve discourages contributions</a:t>
            </a:r>
          </a:p>
          <a:p>
            <a:r>
              <a:rPr lang="en-US" sz="2800" dirty="0"/>
              <a:t>There is fear attached to financial discussions</a:t>
            </a:r>
          </a:p>
          <a:p>
            <a:r>
              <a:rPr lang="en-US" sz="2800" dirty="0"/>
              <a:t>There is a fear of ‘not enough’</a:t>
            </a:r>
          </a:p>
          <a:p>
            <a:r>
              <a:rPr lang="en-US" sz="2800" dirty="0"/>
              <a:t>We have no financial commitments (i.e. payroll, rent)</a:t>
            </a:r>
          </a:p>
          <a:p>
            <a:endParaRPr lang="en-US" dirty="0"/>
          </a:p>
        </p:txBody>
      </p:sp>
      <p:sp>
        <p:nvSpPr>
          <p:cNvPr id="3" name="Title 2"/>
          <p:cNvSpPr>
            <a:spLocks noGrp="1"/>
          </p:cNvSpPr>
          <p:nvPr>
            <p:ph type="title"/>
          </p:nvPr>
        </p:nvSpPr>
        <p:spPr/>
        <p:txBody>
          <a:bodyPr>
            <a:normAutofit fontScale="90000"/>
          </a:bodyPr>
          <a:lstStyle/>
          <a:p>
            <a:r>
              <a:rPr lang="en-US" dirty="0"/>
              <a:t>What do we know?</a:t>
            </a:r>
            <a:br>
              <a:rPr lang="en-US" dirty="0"/>
            </a:br>
            <a:endParaRPr lang="en-US" dirty="0"/>
          </a:p>
        </p:txBody>
      </p:sp>
    </p:spTree>
    <p:extLst>
      <p:ext uri="{BB962C8B-B14F-4D97-AF65-F5344CB8AC3E}">
        <p14:creationId xmlns:p14="http://schemas.microsoft.com/office/powerpoint/2010/main" val="425142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4400" y="2514600"/>
            <a:ext cx="3471333" cy="3450696"/>
          </a:xfrm>
        </p:spPr>
        <p:txBody>
          <a:bodyPr/>
          <a:lstStyle/>
          <a:p>
            <a:r>
              <a:rPr lang="en-US" dirty="0"/>
              <a:t>Open Mindedness</a:t>
            </a:r>
          </a:p>
          <a:p>
            <a:r>
              <a:rPr lang="en-US" dirty="0"/>
              <a:t>Responsibility</a:t>
            </a:r>
          </a:p>
          <a:p>
            <a:r>
              <a:rPr lang="en-US" dirty="0"/>
              <a:t>Trust</a:t>
            </a:r>
          </a:p>
          <a:p>
            <a:r>
              <a:rPr lang="en-US" dirty="0"/>
              <a:t>Informed</a:t>
            </a:r>
          </a:p>
          <a:p>
            <a:r>
              <a:rPr lang="en-US" dirty="0"/>
              <a:t>Transparent</a:t>
            </a:r>
          </a:p>
          <a:p>
            <a:r>
              <a:rPr lang="en-US" dirty="0"/>
              <a:t>Realistic</a:t>
            </a:r>
          </a:p>
          <a:p>
            <a:r>
              <a:rPr lang="en-US" dirty="0"/>
              <a:t>Abundance</a:t>
            </a:r>
          </a:p>
        </p:txBody>
      </p:sp>
      <p:sp>
        <p:nvSpPr>
          <p:cNvPr id="3" name="Title 2"/>
          <p:cNvSpPr>
            <a:spLocks noGrp="1"/>
          </p:cNvSpPr>
          <p:nvPr>
            <p:ph type="title"/>
          </p:nvPr>
        </p:nvSpPr>
        <p:spPr/>
        <p:txBody>
          <a:bodyPr>
            <a:normAutofit fontScale="90000"/>
          </a:bodyPr>
          <a:lstStyle/>
          <a:p>
            <a:r>
              <a:rPr lang="en-US" dirty="0"/>
              <a:t>What are some of the Spiritual Principles Involved?</a:t>
            </a:r>
          </a:p>
        </p:txBody>
      </p:sp>
      <p:sp>
        <p:nvSpPr>
          <p:cNvPr id="4" name="Content Placeholder 1"/>
          <p:cNvSpPr txBox="1">
            <a:spLocks/>
          </p:cNvSpPr>
          <p:nvPr/>
        </p:nvSpPr>
        <p:spPr>
          <a:xfrm>
            <a:off x="1024466" y="2514600"/>
            <a:ext cx="3471333" cy="3450696"/>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Generosity</a:t>
            </a:r>
          </a:p>
          <a:p>
            <a:r>
              <a:rPr lang="en-US" dirty="0"/>
              <a:t>Hopefulness</a:t>
            </a:r>
          </a:p>
          <a:p>
            <a:r>
              <a:rPr lang="en-US" dirty="0"/>
              <a:t>Willingness</a:t>
            </a:r>
          </a:p>
          <a:p>
            <a:r>
              <a:rPr lang="en-US" dirty="0"/>
              <a:t>Commitment</a:t>
            </a:r>
          </a:p>
          <a:p>
            <a:r>
              <a:rPr lang="en-US" dirty="0"/>
              <a:t>Well-Intentioned</a:t>
            </a:r>
          </a:p>
          <a:p>
            <a:r>
              <a:rPr lang="en-US" dirty="0"/>
              <a:t>Faith</a:t>
            </a:r>
          </a:p>
          <a:p>
            <a:r>
              <a:rPr lang="en-US" dirty="0"/>
              <a:t>Creativity</a:t>
            </a:r>
          </a:p>
          <a:p>
            <a:r>
              <a:rPr lang="en-US" dirty="0"/>
              <a:t>Self Supporting</a:t>
            </a:r>
          </a:p>
        </p:txBody>
      </p:sp>
    </p:spTree>
    <p:extLst>
      <p:ext uri="{BB962C8B-B14F-4D97-AF65-F5344CB8AC3E}">
        <p14:creationId xmlns:p14="http://schemas.microsoft.com/office/powerpoint/2010/main" val="362519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Current Budget v Actual</a:t>
            </a:r>
          </a:p>
          <a:p>
            <a:endParaRPr lang="en-US" sz="3200" dirty="0"/>
          </a:p>
          <a:p>
            <a:r>
              <a:rPr lang="en-US" sz="3200" dirty="0"/>
              <a:t>Five Years’ Actual plus Current Budget</a:t>
            </a:r>
          </a:p>
          <a:p>
            <a:pPr marL="0" indent="0">
              <a:buNone/>
            </a:pPr>
            <a:endParaRPr lang="en-US" sz="3200" dirty="0"/>
          </a:p>
          <a:p>
            <a:pPr marL="0" indent="0">
              <a:buNone/>
            </a:pPr>
            <a:endParaRPr lang="en-US" dirty="0"/>
          </a:p>
        </p:txBody>
      </p:sp>
      <p:sp>
        <p:nvSpPr>
          <p:cNvPr id="3" name="Title 2"/>
          <p:cNvSpPr>
            <a:spLocks noGrp="1"/>
          </p:cNvSpPr>
          <p:nvPr>
            <p:ph type="title"/>
          </p:nvPr>
        </p:nvSpPr>
        <p:spPr/>
        <p:txBody>
          <a:bodyPr/>
          <a:lstStyle/>
          <a:p>
            <a:r>
              <a:rPr lang="en-US" dirty="0"/>
              <a:t>The Data</a:t>
            </a:r>
          </a:p>
        </p:txBody>
      </p:sp>
    </p:spTree>
    <p:extLst>
      <p:ext uri="{BB962C8B-B14F-4D97-AF65-F5344CB8AC3E}">
        <p14:creationId xmlns:p14="http://schemas.microsoft.com/office/powerpoint/2010/main" val="4145787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8824</TotalTime>
  <Words>2851</Words>
  <Application>Microsoft Office PowerPoint</Application>
  <PresentationFormat>On-screen Show (4:3)</PresentationFormat>
  <Paragraphs>261</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Candara</vt:lpstr>
      <vt:lpstr>Symbol</vt:lpstr>
      <vt:lpstr>Waveform</vt:lpstr>
      <vt:lpstr>Calculating the Ample Reserve</vt:lpstr>
      <vt:lpstr>Our Charge</vt:lpstr>
      <vt:lpstr>Warranty One</vt:lpstr>
      <vt:lpstr>The Purpose of an Ample Reserve</vt:lpstr>
      <vt:lpstr>What Does the Area Think?</vt:lpstr>
      <vt:lpstr>What does the Area think?</vt:lpstr>
      <vt:lpstr>What do we know? </vt:lpstr>
      <vt:lpstr>What are some of the Spiritual Principles Involved?</vt:lpstr>
      <vt:lpstr>The Data</vt:lpstr>
      <vt:lpstr>Essential Services</vt:lpstr>
      <vt:lpstr>Maine Area Essential Services</vt:lpstr>
      <vt:lpstr>Maine Area Essential Service</vt:lpstr>
      <vt:lpstr>Maine Area Essential Service</vt:lpstr>
      <vt:lpstr>Maine Area Essential Service</vt:lpstr>
      <vt:lpstr>Maine Area Essential Service</vt:lpstr>
      <vt:lpstr>Maine Area Essential Service</vt:lpstr>
      <vt:lpstr>Maine Area Essential Services</vt:lpstr>
      <vt:lpstr>Maine Area Essential Service</vt:lpstr>
      <vt:lpstr>Maine Area Essential Service</vt:lpstr>
      <vt:lpstr>Special Projects</vt:lpstr>
      <vt:lpstr>The Bottom Line</vt:lpstr>
      <vt:lpstr>Cost of Essential Services</vt:lpstr>
      <vt:lpstr>So What Does this Mean?</vt:lpstr>
      <vt:lpstr>In the Meantime…</vt:lpstr>
      <vt:lpstr>Final Thoughts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the Ample Reserve</dc:title>
  <dc:creator>JM</dc:creator>
  <cp:lastModifiedBy>jim segal</cp:lastModifiedBy>
  <cp:revision>45</cp:revision>
  <cp:lastPrinted>2020-03-21T12:45:22Z</cp:lastPrinted>
  <dcterms:created xsi:type="dcterms:W3CDTF">2020-01-08T21:19:06Z</dcterms:created>
  <dcterms:modified xsi:type="dcterms:W3CDTF">2022-06-05T23:52:28Z</dcterms:modified>
</cp:coreProperties>
</file>